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0" r:id="rId4"/>
    <p:sldId id="261" r:id="rId5"/>
    <p:sldId id="269" r:id="rId6"/>
    <p:sldId id="271" r:id="rId7"/>
    <p:sldId id="272" r:id="rId8"/>
    <p:sldId id="274" r:id="rId9"/>
    <p:sldId id="300" r:id="rId10"/>
    <p:sldId id="265" r:id="rId11"/>
    <p:sldId id="278" r:id="rId12"/>
    <p:sldId id="259" r:id="rId13"/>
    <p:sldId id="298" r:id="rId14"/>
    <p:sldId id="288" r:id="rId15"/>
    <p:sldId id="289" r:id="rId16"/>
    <p:sldId id="290" r:id="rId17"/>
    <p:sldId id="291" r:id="rId18"/>
    <p:sldId id="283" r:id="rId19"/>
    <p:sldId id="284" r:id="rId20"/>
    <p:sldId id="285" r:id="rId21"/>
    <p:sldId id="282" r:id="rId22"/>
    <p:sldId id="281" r:id="rId23"/>
    <p:sldId id="292" r:id="rId24"/>
    <p:sldId id="275" r:id="rId25"/>
    <p:sldId id="276" r:id="rId26"/>
    <p:sldId id="299" r:id="rId27"/>
    <p:sldId id="297" r:id="rId28"/>
    <p:sldId id="26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4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1.37</c:v>
                </c:pt>
                <c:pt idx="1">
                  <c:v>1.34</c:v>
                </c:pt>
                <c:pt idx="2">
                  <c:v>1.33</c:v>
                </c:pt>
                <c:pt idx="3">
                  <c:v>1.3</c:v>
                </c:pt>
                <c:pt idx="4">
                  <c:v>1.29</c:v>
                </c:pt>
                <c:pt idx="5">
                  <c:v>1.26</c:v>
                </c:pt>
                <c:pt idx="6">
                  <c:v>1.32</c:v>
                </c:pt>
                <c:pt idx="7">
                  <c:v>1.34</c:v>
                </c:pt>
                <c:pt idx="8">
                  <c:v>1.37</c:v>
                </c:pt>
                <c:pt idx="9">
                  <c:v>1.37</c:v>
                </c:pt>
                <c:pt idx="10">
                  <c:v>1.38</c:v>
                </c:pt>
                <c:pt idx="11">
                  <c:v>1.38</c:v>
                </c:pt>
                <c:pt idx="12">
                  <c:v>1.39</c:v>
                </c:pt>
                <c:pt idx="13">
                  <c:v>1.39</c:v>
                </c:pt>
                <c:pt idx="14">
                  <c:v>1.4</c:v>
                </c:pt>
                <c:pt idx="15">
                  <c:v>1.4</c:v>
                </c:pt>
                <c:pt idx="16">
                  <c:v>1.41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South Korea</c:v>
                </c:pt>
              </c:strCache>
            </c:strRef>
          </c:tx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1.57</c:v>
                </c:pt>
                <c:pt idx="1">
                  <c:v>1.39</c:v>
                </c:pt>
                <c:pt idx="2">
                  <c:v>1.25</c:v>
                </c:pt>
                <c:pt idx="3">
                  <c:v>1.27</c:v>
                </c:pt>
                <c:pt idx="4">
                  <c:v>1.25</c:v>
                </c:pt>
                <c:pt idx="5">
                  <c:v>1.16</c:v>
                </c:pt>
                <c:pt idx="6">
                  <c:v>1.19</c:v>
                </c:pt>
                <c:pt idx="7">
                  <c:v>1.2</c:v>
                </c:pt>
                <c:pt idx="8">
                  <c:v>1.2</c:v>
                </c:pt>
                <c:pt idx="9">
                  <c:v>1.21</c:v>
                </c:pt>
                <c:pt idx="10">
                  <c:v>1.22</c:v>
                </c:pt>
                <c:pt idx="11">
                  <c:v>1.23</c:v>
                </c:pt>
                <c:pt idx="12">
                  <c:v>1.23</c:v>
                </c:pt>
                <c:pt idx="13">
                  <c:v>1.24</c:v>
                </c:pt>
                <c:pt idx="14">
                  <c:v>1.25</c:v>
                </c:pt>
                <c:pt idx="15">
                  <c:v>1.25</c:v>
                </c:pt>
                <c:pt idx="16">
                  <c:v>1.26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1.24</c:v>
                </c:pt>
                <c:pt idx="1">
                  <c:v>1.22</c:v>
                </c:pt>
                <c:pt idx="2">
                  <c:v>1.24</c:v>
                </c:pt>
                <c:pt idx="3">
                  <c:v>1.26</c:v>
                </c:pt>
                <c:pt idx="4">
                  <c:v>1.31</c:v>
                </c:pt>
                <c:pt idx="5">
                  <c:v>1.3</c:v>
                </c:pt>
                <c:pt idx="6">
                  <c:v>1.33</c:v>
                </c:pt>
                <c:pt idx="7">
                  <c:v>1.35</c:v>
                </c:pt>
                <c:pt idx="8">
                  <c:v>1.38</c:v>
                </c:pt>
                <c:pt idx="9">
                  <c:v>1.38</c:v>
                </c:pt>
                <c:pt idx="10">
                  <c:v>1.39</c:v>
                </c:pt>
                <c:pt idx="11">
                  <c:v>1.39</c:v>
                </c:pt>
                <c:pt idx="12">
                  <c:v>1.4</c:v>
                </c:pt>
                <c:pt idx="13">
                  <c:v>1.41</c:v>
                </c:pt>
                <c:pt idx="14">
                  <c:v>1.42</c:v>
                </c:pt>
                <c:pt idx="15">
                  <c:v>1.43</c:v>
                </c:pt>
                <c:pt idx="16">
                  <c:v>1.43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1.37</c:v>
                </c:pt>
                <c:pt idx="1">
                  <c:v>1.34</c:v>
                </c:pt>
                <c:pt idx="2">
                  <c:v>1.33</c:v>
                </c:pt>
                <c:pt idx="3">
                  <c:v>1.33</c:v>
                </c:pt>
                <c:pt idx="4">
                  <c:v>1.35</c:v>
                </c:pt>
                <c:pt idx="5">
                  <c:v>1.33</c:v>
                </c:pt>
                <c:pt idx="6">
                  <c:v>1.33</c:v>
                </c:pt>
                <c:pt idx="7">
                  <c:v>1.37</c:v>
                </c:pt>
                <c:pt idx="8">
                  <c:v>1.38</c:v>
                </c:pt>
                <c:pt idx="9">
                  <c:v>1.39</c:v>
                </c:pt>
                <c:pt idx="10">
                  <c:v>1.4</c:v>
                </c:pt>
                <c:pt idx="11">
                  <c:v>1.41</c:v>
                </c:pt>
                <c:pt idx="12">
                  <c:v>1.41</c:v>
                </c:pt>
                <c:pt idx="13">
                  <c:v>1.42</c:v>
                </c:pt>
                <c:pt idx="14">
                  <c:v>1.43</c:v>
                </c:pt>
                <c:pt idx="15">
                  <c:v>1.44</c:v>
                </c:pt>
                <c:pt idx="16">
                  <c:v>1.44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1.88</c:v>
                </c:pt>
                <c:pt idx="1">
                  <c:v>1.89</c:v>
                </c:pt>
                <c:pt idx="2">
                  <c:v>1.88</c:v>
                </c:pt>
                <c:pt idx="3">
                  <c:v>1.89</c:v>
                </c:pt>
                <c:pt idx="4">
                  <c:v>1.92</c:v>
                </c:pt>
                <c:pt idx="5">
                  <c:v>1.95</c:v>
                </c:pt>
                <c:pt idx="6">
                  <c:v>2.02</c:v>
                </c:pt>
                <c:pt idx="7">
                  <c:v>2.01</c:v>
                </c:pt>
                <c:pt idx="8">
                  <c:v>2.04</c:v>
                </c:pt>
                <c:pt idx="9">
                  <c:v>2.05</c:v>
                </c:pt>
                <c:pt idx="10">
                  <c:v>2.08</c:v>
                </c:pt>
                <c:pt idx="11">
                  <c:v>2.08</c:v>
                </c:pt>
                <c:pt idx="12">
                  <c:v>2.08</c:v>
                </c:pt>
                <c:pt idx="13">
                  <c:v>2.08</c:v>
                </c:pt>
                <c:pt idx="14">
                  <c:v>2.08</c:v>
                </c:pt>
                <c:pt idx="15">
                  <c:v>2.08</c:v>
                </c:pt>
                <c:pt idx="16">
                  <c:v>2.07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349256"/>
        <c:axId val="2116359112"/>
      </c:lineChart>
      <c:catAx>
        <c:axId val="2116349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116359112"/>
        <c:crosses val="autoZero"/>
        <c:auto val="1"/>
        <c:lblAlgn val="ctr"/>
        <c:lblOffset val="100"/>
        <c:noMultiLvlLbl val="0"/>
      </c:catAx>
      <c:valAx>
        <c:axId val="2116359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1163492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1990-95</c:v>
                </c:pt>
                <c:pt idx="1">
                  <c:v>1995-2000</c:v>
                </c:pt>
                <c:pt idx="2">
                  <c:v>2000-05</c:v>
                </c:pt>
                <c:pt idx="3">
                  <c:v>2005-10</c:v>
                </c:pt>
                <c:pt idx="4">
                  <c:v>2010-15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3646.0</c:v>
                </c:pt>
                <c:pt idx="1">
                  <c:v>3646.0</c:v>
                </c:pt>
                <c:pt idx="2">
                  <c:v>3646.0</c:v>
                </c:pt>
                <c:pt idx="3">
                  <c:v>3646.0</c:v>
                </c:pt>
                <c:pt idx="4">
                  <c:v>3646.0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1990-95</c:v>
                </c:pt>
                <c:pt idx="1">
                  <c:v>1995-2000</c:v>
                </c:pt>
                <c:pt idx="2">
                  <c:v>2000-05</c:v>
                </c:pt>
                <c:pt idx="3">
                  <c:v>2005-10</c:v>
                </c:pt>
                <c:pt idx="4">
                  <c:v>2010-15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3960.0</c:v>
                </c:pt>
                <c:pt idx="1">
                  <c:v>3907.0</c:v>
                </c:pt>
                <c:pt idx="2">
                  <c:v>3554.0</c:v>
                </c:pt>
                <c:pt idx="3">
                  <c:v>2716.0</c:v>
                </c:pt>
                <c:pt idx="4">
                  <c:v>3646.0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1990-95</c:v>
                </c:pt>
                <c:pt idx="1">
                  <c:v>1995-2000</c:v>
                </c:pt>
                <c:pt idx="2">
                  <c:v>2000-05</c:v>
                </c:pt>
                <c:pt idx="3">
                  <c:v>2005-10</c:v>
                </c:pt>
                <c:pt idx="4">
                  <c:v>2010-15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2755.0</c:v>
                </c:pt>
                <c:pt idx="1">
                  <c:v>2641.0</c:v>
                </c:pt>
                <c:pt idx="2">
                  <c:v>2716.0</c:v>
                </c:pt>
                <c:pt idx="3">
                  <c:v>2797.0</c:v>
                </c:pt>
                <c:pt idx="4">
                  <c:v>2566.0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1990-95</c:v>
                </c:pt>
                <c:pt idx="1">
                  <c:v>1995-2000</c:v>
                </c:pt>
                <c:pt idx="2">
                  <c:v>2000-05</c:v>
                </c:pt>
                <c:pt idx="3">
                  <c:v>2005-10</c:v>
                </c:pt>
                <c:pt idx="4">
                  <c:v>2010-15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6101.0</c:v>
                </c:pt>
                <c:pt idx="1">
                  <c:v>5916.0</c:v>
                </c:pt>
                <c:pt idx="2">
                  <c:v>5645.0</c:v>
                </c:pt>
                <c:pt idx="3">
                  <c:v>5525.0</c:v>
                </c:pt>
                <c:pt idx="4">
                  <c:v>5261.0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835720"/>
        <c:axId val="2115838840"/>
      </c:lineChart>
      <c:catAx>
        <c:axId val="2115835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115838840"/>
        <c:crosses val="autoZero"/>
        <c:auto val="1"/>
        <c:lblAlgn val="ctr"/>
        <c:lblOffset val="100"/>
        <c:noMultiLvlLbl val="0"/>
      </c:catAx>
      <c:valAx>
        <c:axId val="2115838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1158357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2000-05</c:v>
                </c:pt>
                <c:pt idx="1">
                  <c:v>2005-10</c:v>
                </c:pt>
                <c:pt idx="2">
                  <c:v>2010-15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1.0</c:v>
                </c:pt>
                <c:pt idx="1">
                  <c:v>0.7</c:v>
                </c:pt>
                <c:pt idx="2">
                  <c:v>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2000-05</c:v>
                </c:pt>
                <c:pt idx="1">
                  <c:v>2005-10</c:v>
                </c:pt>
                <c:pt idx="2">
                  <c:v>2010-15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5.6</c:v>
                </c:pt>
                <c:pt idx="1">
                  <c:v>3.4</c:v>
                </c:pt>
                <c:pt idx="2">
                  <c:v>1.8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2000-05</c:v>
                </c:pt>
                <c:pt idx="1">
                  <c:v>2005-10</c:v>
                </c:pt>
                <c:pt idx="2">
                  <c:v>2010-15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0.0</c:v>
                </c:pt>
                <c:pt idx="1">
                  <c:v>0.1</c:v>
                </c:pt>
                <c:pt idx="2">
                  <c:v>3.1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2000-05</c:v>
                </c:pt>
                <c:pt idx="1">
                  <c:v>2005-10</c:v>
                </c:pt>
                <c:pt idx="2">
                  <c:v>2010-15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2.5</c:v>
                </c:pt>
                <c:pt idx="1">
                  <c:v>1.5</c:v>
                </c:pt>
                <c:pt idx="2">
                  <c:v>1.0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UK</c:v>
                </c:pt>
              </c:strCache>
            </c:strRef>
          </c:tx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2000-05</c:v>
                </c:pt>
                <c:pt idx="1">
                  <c:v>2005-10</c:v>
                </c:pt>
                <c:pt idx="2">
                  <c:v>2010-15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3.3</c:v>
                </c:pt>
                <c:pt idx="1">
                  <c:v>5.0</c:v>
                </c:pt>
                <c:pt idx="2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887496"/>
        <c:axId val="2115890584"/>
      </c:lineChart>
      <c:catAx>
        <c:axId val="2115887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115890584"/>
        <c:crosses val="autoZero"/>
        <c:auto val="1"/>
        <c:lblAlgn val="ctr"/>
        <c:lblOffset val="100"/>
        <c:noMultiLvlLbl val="0"/>
      </c:catAx>
      <c:valAx>
        <c:axId val="2115890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1158874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Sheet1!$B$2:$B$26</c:f>
              <c:numCache>
                <c:formatCode>0.00E+00</c:formatCode>
                <c:ptCount val="25"/>
                <c:pt idx="0">
                  <c:v>3.1E12</c:v>
                </c:pt>
                <c:pt idx="1">
                  <c:v>3.54E12</c:v>
                </c:pt>
                <c:pt idx="2">
                  <c:v>3.85E12</c:v>
                </c:pt>
                <c:pt idx="3">
                  <c:v>4.41E12</c:v>
                </c:pt>
                <c:pt idx="4">
                  <c:v>4.85E12</c:v>
                </c:pt>
                <c:pt idx="5">
                  <c:v>5.33E12</c:v>
                </c:pt>
                <c:pt idx="6">
                  <c:v>4.71E12</c:v>
                </c:pt>
                <c:pt idx="7">
                  <c:v>4.32E12</c:v>
                </c:pt>
                <c:pt idx="8">
                  <c:v>3.91E12</c:v>
                </c:pt>
                <c:pt idx="9">
                  <c:v>4.43E12</c:v>
                </c:pt>
                <c:pt idx="10">
                  <c:v>4.73E12</c:v>
                </c:pt>
                <c:pt idx="11">
                  <c:v>4.16E12</c:v>
                </c:pt>
                <c:pt idx="12">
                  <c:v>3.98E12</c:v>
                </c:pt>
                <c:pt idx="13">
                  <c:v>4.3E12</c:v>
                </c:pt>
                <c:pt idx="14">
                  <c:v>4.66E12</c:v>
                </c:pt>
                <c:pt idx="15">
                  <c:v>4.57E12</c:v>
                </c:pt>
                <c:pt idx="16">
                  <c:v>4.36E12</c:v>
                </c:pt>
                <c:pt idx="17">
                  <c:v>4.36E12</c:v>
                </c:pt>
                <c:pt idx="18">
                  <c:v>4.85E12</c:v>
                </c:pt>
                <c:pt idx="19">
                  <c:v>5.04E12</c:v>
                </c:pt>
                <c:pt idx="20">
                  <c:v>5.5E12</c:v>
                </c:pt>
                <c:pt idx="21">
                  <c:v>5.91E12</c:v>
                </c:pt>
                <c:pt idx="22">
                  <c:v>5.95E12</c:v>
                </c:pt>
                <c:pt idx="23">
                  <c:v>4.92E12</c:v>
                </c:pt>
                <c:pt idx="24">
                  <c:v>4.6E12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Sheet1!$C$2:$C$26</c:f>
              <c:numCache>
                <c:formatCode>0.00E+00</c:formatCode>
                <c:ptCount val="25"/>
                <c:pt idx="0">
                  <c:v>1.76E12</c:v>
                </c:pt>
                <c:pt idx="1">
                  <c:v>1.86E12</c:v>
                </c:pt>
                <c:pt idx="2">
                  <c:v>2.12E12</c:v>
                </c:pt>
                <c:pt idx="3">
                  <c:v>2.07E12</c:v>
                </c:pt>
                <c:pt idx="4">
                  <c:v>2.21E12</c:v>
                </c:pt>
                <c:pt idx="5">
                  <c:v>2.59E12</c:v>
                </c:pt>
                <c:pt idx="6">
                  <c:v>2.5E12</c:v>
                </c:pt>
                <c:pt idx="7">
                  <c:v>2.22E12</c:v>
                </c:pt>
                <c:pt idx="8">
                  <c:v>2.24E12</c:v>
                </c:pt>
                <c:pt idx="9">
                  <c:v>2.2E12</c:v>
                </c:pt>
                <c:pt idx="10">
                  <c:v>1.95E12</c:v>
                </c:pt>
                <c:pt idx="11">
                  <c:v>1.95E12</c:v>
                </c:pt>
                <c:pt idx="12">
                  <c:v>2.08E12</c:v>
                </c:pt>
                <c:pt idx="13">
                  <c:v>2.51E12</c:v>
                </c:pt>
                <c:pt idx="14">
                  <c:v>2.82E12</c:v>
                </c:pt>
                <c:pt idx="15">
                  <c:v>2.86E12</c:v>
                </c:pt>
                <c:pt idx="16">
                  <c:v>3.0E12</c:v>
                </c:pt>
                <c:pt idx="17">
                  <c:v>3.44E12</c:v>
                </c:pt>
                <c:pt idx="18">
                  <c:v>3.75E12</c:v>
                </c:pt>
                <c:pt idx="19">
                  <c:v>3.42E12</c:v>
                </c:pt>
                <c:pt idx="20">
                  <c:v>3.42E12</c:v>
                </c:pt>
                <c:pt idx="21">
                  <c:v>3.76E12</c:v>
                </c:pt>
                <c:pt idx="22">
                  <c:v>3.54E12</c:v>
                </c:pt>
                <c:pt idx="23">
                  <c:v>3.75E12</c:v>
                </c:pt>
                <c:pt idx="24">
                  <c:v>3.87E12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Sheet1!$D$2:$D$26</c:f>
              <c:numCache>
                <c:formatCode>0.00E+00</c:formatCode>
                <c:ptCount val="25"/>
                <c:pt idx="0">
                  <c:v>5.98E12</c:v>
                </c:pt>
                <c:pt idx="1">
                  <c:v>6.17E12</c:v>
                </c:pt>
                <c:pt idx="2">
                  <c:v>6.54E12</c:v>
                </c:pt>
                <c:pt idx="3">
                  <c:v>6.88E12</c:v>
                </c:pt>
                <c:pt idx="4">
                  <c:v>7.31E12</c:v>
                </c:pt>
                <c:pt idx="5">
                  <c:v>7.66E12</c:v>
                </c:pt>
                <c:pt idx="6">
                  <c:v>8.1E12</c:v>
                </c:pt>
                <c:pt idx="7">
                  <c:v>8.61E12</c:v>
                </c:pt>
                <c:pt idx="8">
                  <c:v>9.09E12</c:v>
                </c:pt>
                <c:pt idx="9">
                  <c:v>9.66E12</c:v>
                </c:pt>
                <c:pt idx="10">
                  <c:v>1.03E13</c:v>
                </c:pt>
                <c:pt idx="11">
                  <c:v>1.06E13</c:v>
                </c:pt>
                <c:pt idx="12">
                  <c:v>1.1E13</c:v>
                </c:pt>
                <c:pt idx="13">
                  <c:v>1.15E13</c:v>
                </c:pt>
                <c:pt idx="14">
                  <c:v>1.23E13</c:v>
                </c:pt>
                <c:pt idx="15">
                  <c:v>1.31E13</c:v>
                </c:pt>
                <c:pt idx="16">
                  <c:v>1.39E13</c:v>
                </c:pt>
                <c:pt idx="17">
                  <c:v>1.45E13</c:v>
                </c:pt>
                <c:pt idx="18">
                  <c:v>1.47E13</c:v>
                </c:pt>
                <c:pt idx="19">
                  <c:v>1.44E13</c:v>
                </c:pt>
                <c:pt idx="20">
                  <c:v>1.5E13</c:v>
                </c:pt>
                <c:pt idx="21">
                  <c:v>1.55E13</c:v>
                </c:pt>
                <c:pt idx="22">
                  <c:v>1.62E13</c:v>
                </c:pt>
                <c:pt idx="23">
                  <c:v>1.68E13</c:v>
                </c:pt>
                <c:pt idx="24">
                  <c:v>1.74E13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4212936"/>
        <c:axId val="2114202408"/>
      </c:lineChart>
      <c:catAx>
        <c:axId val="2114212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114202408"/>
        <c:crosses val="autoZero"/>
        <c:auto val="1"/>
        <c:lblAlgn val="ctr"/>
        <c:lblOffset val="100"/>
        <c:noMultiLvlLbl val="0"/>
      </c:catAx>
      <c:valAx>
        <c:axId val="2114202408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114212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19229.66581</c:v>
                </c:pt>
                <c:pt idx="1">
                  <c:v>20466.64704</c:v>
                </c:pt>
                <c:pt idx="2">
                  <c:v>21052.31920999996</c:v>
                </c:pt>
                <c:pt idx="3">
                  <c:v>21536.85562</c:v>
                </c:pt>
                <c:pt idx="4">
                  <c:v>22109.68122</c:v>
                </c:pt>
                <c:pt idx="5">
                  <c:v>22921.54103</c:v>
                </c:pt>
                <c:pt idx="6">
                  <c:v>23888.61259</c:v>
                </c:pt>
                <c:pt idx="7">
                  <c:v>24626.41689</c:v>
                </c:pt>
                <c:pt idx="8">
                  <c:v>24328.82033</c:v>
                </c:pt>
                <c:pt idx="9">
                  <c:v>24606.92071</c:v>
                </c:pt>
                <c:pt idx="10">
                  <c:v>25938.19789</c:v>
                </c:pt>
                <c:pt idx="11">
                  <c:v>26559.53156</c:v>
                </c:pt>
                <c:pt idx="12">
                  <c:v>27241.10322</c:v>
                </c:pt>
                <c:pt idx="13">
                  <c:v>27941.17634</c:v>
                </c:pt>
                <c:pt idx="14">
                  <c:v>29377.34366</c:v>
                </c:pt>
                <c:pt idx="15">
                  <c:v>30441.34808</c:v>
                </c:pt>
                <c:pt idx="16">
                  <c:v>31790.65526</c:v>
                </c:pt>
                <c:pt idx="17">
                  <c:v>33313.86533</c:v>
                </c:pt>
                <c:pt idx="18">
                  <c:v>33495.17807</c:v>
                </c:pt>
                <c:pt idx="19">
                  <c:v>31857.37223</c:v>
                </c:pt>
                <c:pt idx="20">
                  <c:v>33740.51782</c:v>
                </c:pt>
                <c:pt idx="21">
                  <c:v>34315.79841</c:v>
                </c:pt>
                <c:pt idx="22">
                  <c:v>35718.9793</c:v>
                </c:pt>
                <c:pt idx="23">
                  <c:v>36698.12676</c:v>
                </c:pt>
                <c:pt idx="24">
                  <c:v>36619.42617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19032.69606</c:v>
                </c:pt>
                <c:pt idx="1">
                  <c:v>20520.7394</c:v>
                </c:pt>
                <c:pt idx="2">
                  <c:v>21230.24836</c:v>
                </c:pt>
                <c:pt idx="3">
                  <c:v>21386.50107</c:v>
                </c:pt>
                <c:pt idx="4">
                  <c:v>22300.86809</c:v>
                </c:pt>
                <c:pt idx="5">
                  <c:v>23093.6008</c:v>
                </c:pt>
                <c:pt idx="6">
                  <c:v>23655.81988</c:v>
                </c:pt>
                <c:pt idx="7">
                  <c:v>24183.8621</c:v>
                </c:pt>
                <c:pt idx="8">
                  <c:v>24871.24091</c:v>
                </c:pt>
                <c:pt idx="9">
                  <c:v>25798.2799</c:v>
                </c:pt>
                <c:pt idx="10">
                  <c:v>26630.51119</c:v>
                </c:pt>
                <c:pt idx="11">
                  <c:v>27725.11014</c:v>
                </c:pt>
                <c:pt idx="12">
                  <c:v>28435.90138</c:v>
                </c:pt>
                <c:pt idx="13">
                  <c:v>29362.42507</c:v>
                </c:pt>
                <c:pt idx="14">
                  <c:v>30694.90234</c:v>
                </c:pt>
                <c:pt idx="15">
                  <c:v>32184.05523</c:v>
                </c:pt>
                <c:pt idx="16">
                  <c:v>34690.33322</c:v>
                </c:pt>
                <c:pt idx="17">
                  <c:v>36777.78306</c:v>
                </c:pt>
                <c:pt idx="18">
                  <c:v>38438.74114999999</c:v>
                </c:pt>
                <c:pt idx="19">
                  <c:v>37112.88061</c:v>
                </c:pt>
                <c:pt idx="20">
                  <c:v>39639.47997</c:v>
                </c:pt>
                <c:pt idx="21">
                  <c:v>42142.5489</c:v>
                </c:pt>
                <c:pt idx="22">
                  <c:v>43600.1134</c:v>
                </c:pt>
                <c:pt idx="23">
                  <c:v>44184.82304</c:v>
                </c:pt>
                <c:pt idx="24">
                  <c:v>46400.61924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23954.47935</c:v>
                </c:pt>
                <c:pt idx="1">
                  <c:v>24405.16481</c:v>
                </c:pt>
                <c:pt idx="2">
                  <c:v>25492.95165</c:v>
                </c:pt>
                <c:pt idx="3">
                  <c:v>26464.85251</c:v>
                </c:pt>
                <c:pt idx="4">
                  <c:v>27776.63553</c:v>
                </c:pt>
                <c:pt idx="5">
                  <c:v>28782.17502</c:v>
                </c:pt>
                <c:pt idx="6">
                  <c:v>30068.23092</c:v>
                </c:pt>
                <c:pt idx="7">
                  <c:v>31572.69023</c:v>
                </c:pt>
                <c:pt idx="8">
                  <c:v>32949.19775999999</c:v>
                </c:pt>
                <c:pt idx="9">
                  <c:v>34620.9289</c:v>
                </c:pt>
                <c:pt idx="10">
                  <c:v>36449.85512</c:v>
                </c:pt>
                <c:pt idx="11">
                  <c:v>37273.6181</c:v>
                </c:pt>
                <c:pt idx="12">
                  <c:v>38166.03784</c:v>
                </c:pt>
                <c:pt idx="13">
                  <c:v>39677.19835</c:v>
                </c:pt>
                <c:pt idx="14">
                  <c:v>41921.80976</c:v>
                </c:pt>
                <c:pt idx="15">
                  <c:v>44307.92058</c:v>
                </c:pt>
                <c:pt idx="16">
                  <c:v>46437.06712</c:v>
                </c:pt>
                <c:pt idx="17">
                  <c:v>48061.53766</c:v>
                </c:pt>
                <c:pt idx="18">
                  <c:v>48401.42734</c:v>
                </c:pt>
                <c:pt idx="19">
                  <c:v>47001.55535</c:v>
                </c:pt>
                <c:pt idx="20">
                  <c:v>48374.05646</c:v>
                </c:pt>
                <c:pt idx="21">
                  <c:v>49781.35749</c:v>
                </c:pt>
                <c:pt idx="22">
                  <c:v>51456.65873</c:v>
                </c:pt>
                <c:pt idx="23">
                  <c:v>52980.04363</c:v>
                </c:pt>
                <c:pt idx="24">
                  <c:v>54629.49516999999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217896"/>
        <c:axId val="2122220904"/>
      </c:lineChart>
      <c:catAx>
        <c:axId val="2122217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122220904"/>
        <c:crosses val="autoZero"/>
        <c:auto val="1"/>
        <c:lblAlgn val="ctr"/>
        <c:lblOffset val="100"/>
        <c:noMultiLvlLbl val="0"/>
      </c:catAx>
      <c:valAx>
        <c:axId val="2122220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21222178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86454-CD1F-2949-AE5F-38CE26999DCE}" type="datetimeFigureOut">
              <a:t>02/06/16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FF2DF-4E0B-DC49-A9E3-7D907FB248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1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://www.u-tokyo.ac.jp/content/400041474.pdf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s://www.waseda.jp/inst/cie/assets/uploads/2015/10/20150501_jp.pdf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://www.ic.keio.ac.jp/data/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hyperlink" Target="http://www.columbia.edu/cu/isso/fallreport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iso/about/statistics.shtml" TargetMode="External"/><Relationship Id="rId4" Type="http://schemas.openxmlformats.org/officeDocument/2006/relationships/hyperlink" Target="http://internationaloffice.berkeley.edu/students/current/enrollment_data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iss.yale.edu/about/statistics/2015-2016" TargetMode="External"/><Relationship Id="rId4" Type="http://schemas.openxmlformats.org/officeDocument/2006/relationships/hyperlink" Target="http://isso.cornell.edu/about/data-resources/statistic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e.stanford.edu/people/faculty" TargetMode="External"/><Relationship Id="rId4" Type="http://schemas.openxmlformats.org/officeDocument/2006/relationships/hyperlink" Target="http://www.cs.columbia.edu/people/faculty" TargetMode="External"/><Relationship Id="rId5" Type="http://schemas.openxmlformats.org/officeDocument/2006/relationships/hyperlink" Target="http://www.math.columbia.edu/people/faculty-by-rank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Relationship Id="rId3" Type="http://schemas.openxmlformats.org/officeDocument/2006/relationships/hyperlink" Target="http://www.unctad.org/sections/dite_dir/docs/wir09_fs_jp_en.pdf" TargetMode="Externa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Census Bureau US  International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F2DF-4E0B-DC49-A9E3-7D907FB248EA}" type="slidenum">
              <a:rPr lang="uk-UA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142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i="1" u="sng">
                <a:solidFill>
                  <a:srgbClr val="000000"/>
                </a:solidFill>
              </a:rPr>
              <a:t>Sources: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http://www.u-tokyo.ac.jp/content/400041474.pdf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i="1" u="sng">
                <a:solidFill>
                  <a:srgbClr val="000000"/>
                </a:solidFill>
              </a:rPr>
              <a:t>Sources: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https://www.waseda.jp/inst/cie/assets/uploads/2015/10/20150501_jp.pdf</a:t>
            </a:r>
            <a:r>
              <a:rPr lang="en-US">
                <a:solidFill>
                  <a:srgbClr val="000000"/>
                </a:solidFill>
              </a:rPr>
              <a:t>, http://www.waseda.jp/top/assets/uploads/2015/08/students2015.pdf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34" name="Shape 3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i="1" u="sng">
                <a:solidFill>
                  <a:srgbClr val="000000"/>
                </a:solidFill>
              </a:rPr>
              <a:t>Sources: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http://www.ic.keio.ac.jp/data/</a:t>
            </a:r>
            <a:r>
              <a:rPr lang="en-US">
                <a:solidFill>
                  <a:srgbClr val="000000"/>
                </a:solidFill>
              </a:rPr>
              <a:t>, http://www.keio.ac.jp/ja/about_keio/data/kr7a430000000hm3-att/2016_daigaku.pdf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i="1" u="sng">
                <a:solidFill>
                  <a:srgbClr val="000000"/>
                </a:solidFill>
              </a:rPr>
              <a:t>Sources: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hlinkClick r:id="rId3"/>
              </a:rPr>
              <a:t>http://www.columbia.edu/cu/isso/fallreport/</a:t>
            </a:r>
            <a:r>
              <a:rPr lang="en-US">
                <a:solidFill>
                  <a:srgbClr val="000000"/>
                </a:solidFill>
              </a:rPr>
              <a:t>, http://www.hio.harvard.edu/statistics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i="1" u="sng">
                <a:solidFill>
                  <a:srgbClr val="000000"/>
                </a:solidFill>
              </a:rPr>
              <a:t>Sources:</a:t>
            </a:r>
            <a:r>
              <a:rPr lang="en-US">
                <a:solidFill>
                  <a:srgbClr val="000000"/>
                </a:solidFill>
              </a:rPr>
              <a:t> 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http://web.mit.edu/iso/about/statistics.shtml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>
                <a:hlinkClick r:id="rId4"/>
              </a:rPr>
              <a:t>http://internationaloffice.berkeley.edu/students/current/enrollment_data</a:t>
            </a:r>
            <a:r>
              <a:rPr lang="en-US"/>
              <a:t>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i="1" u="sng">
                <a:solidFill>
                  <a:srgbClr val="000000"/>
                </a:solidFill>
              </a:rPr>
              <a:t>Sources: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hlinkClick r:id="rId3"/>
              </a:rPr>
              <a:t>http://oiss.yale.edu/about/statistics/2015-2016</a:t>
            </a:r>
            <a:r>
              <a:rPr lang="en-US"/>
              <a:t>, </a:t>
            </a:r>
            <a:r>
              <a:rPr lang="en-US">
                <a:solidFill>
                  <a:schemeClr val="hlink"/>
                </a:solidFill>
                <a:hlinkClick r:id="rId4"/>
              </a:rPr>
              <a:t>http://isso.cornell.edu/about/data-resources/statistics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i="1" u="sng"/>
              <a:t>Sources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Stanford: </a:t>
            </a:r>
            <a:r>
              <a:rPr lang="en-US">
                <a:solidFill>
                  <a:schemeClr val="hlink"/>
                </a:solidFill>
                <a:hlinkClick r:id="rId3"/>
              </a:rPr>
              <a:t>https://ee.stanford.edu/people/faculty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UChicago: https://economics.uchicago.edu/facstaff/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Johns Hopkins: https://www.sais-jhu.edu/faculty-directory?field_profile_faculty_status_tid&amp;field_profile_campus_tid=All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Columbia: </a:t>
            </a:r>
            <a:r>
              <a:rPr lang="en-US">
                <a:solidFill>
                  <a:schemeClr val="hlink"/>
                </a:solidFill>
                <a:hlinkClick r:id="rId4"/>
              </a:rPr>
              <a:t>http://www.cs.columbia.edu/people/faculty</a:t>
            </a:r>
            <a:r>
              <a:rPr lang="en-US"/>
              <a:t>, </a:t>
            </a:r>
            <a:r>
              <a:rPr lang="en-US">
                <a:solidFill>
                  <a:schemeClr val="hlink"/>
                </a:solidFill>
                <a:hlinkClick r:id="rId5"/>
              </a:rPr>
              <a:t>http://www.math.columbia.edu/people/faculty-by-rank/</a:t>
            </a:r>
            <a:r>
              <a:rPr lang="en-US"/>
              <a:t>, http://physics.columbia.edu/people/faculty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Harvard: http://www.hbs.edu/faculty/Pages/browse.aspx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MIT: http://web.mit.edu/physics/people/faculty/index.html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LSE: http://www.lse.ac.uk/economics/people/facultyA-Z.aspx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Oxford: http://www.economics.ox.ac.uk/people/faculty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Cambridge: http://www.econ.cam.ac.uk/people/index.html?group=faculty&amp;time=present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http://www.unsceb.org/CEBPublicFiles/CEB_2014_HLCM_HR_21.pdf  (as of December 2013)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Kent E. Calder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Pacific Alliance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(New Haven: Yale University Press, 2009).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UNCTAD,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http://www.unctad.org/sections/dite_dir/docs/wir09_fs_jp_en.pdf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(accessed 29 September 2009) 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Wold Bank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F2DF-4E0B-DC49-A9E3-7D907FB248EA}" type="slidenum">
              <a:rPr lang="uk-UA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2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F2DF-4E0B-DC49-A9E3-7D907FB248EA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496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Lenovo acquisition (Nikkei Business 2 June 2008)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esa.un.org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unpd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wpp</a:t>
            </a:r>
            <a:r>
              <a:rPr kumimoji="1" lang="en-US" altLang="ja-JP" dirty="0" smtClean="0"/>
              <a:t>/Download/</a:t>
            </a:r>
            <a:r>
              <a:rPr kumimoji="1" lang="en-US" altLang="ja-JP" dirty="0" err="1" smtClean="0"/>
              <a:t>SpecialAggregates</a:t>
            </a:r>
            <a:r>
              <a:rPr kumimoji="1" lang="en-US" altLang="ja-JP" dirty="0" smtClean="0"/>
              <a:t>/Ecological/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esa.un.org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unpd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wpp</a:t>
            </a:r>
            <a:r>
              <a:rPr kumimoji="1" lang="en-US" altLang="ja-JP" dirty="0" smtClean="0"/>
              <a:t>/DVD/Files/3_Indicators%20(Special%20Aggregates)/EXCEL_FILES/4_Ecological/Fertility/WPP2015_SA4_FERT_F01_BIRTHS_BOTH_SEXES.XLSX (xl data)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F2DF-4E0B-DC49-A9E3-7D907FB248EA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100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Sources: Eurostat, House of Commons, http://</a:t>
            </a:r>
            <a:r>
              <a:rPr lang="en-US" altLang="ja-JP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researchbriefings.parliament.uk</a:t>
            </a:r>
            <a:r>
              <a:rPr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ja-JP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ResearchBriefing</a:t>
            </a:r>
            <a:r>
              <a:rPr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/Summary/SN06077</a:t>
            </a:r>
          </a:p>
          <a:p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www.stat.go.jp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english</a:t>
            </a:r>
            <a:r>
              <a:rPr kumimoji="1" lang="en-US" altLang="ja-JP" dirty="0" smtClean="0"/>
              <a:t>/data/</a:t>
            </a:r>
            <a:r>
              <a:rPr kumimoji="1" lang="en-US" altLang="ja-JP" dirty="0" err="1" smtClean="0"/>
              <a:t>nenkan</a:t>
            </a:r>
            <a:r>
              <a:rPr kumimoji="1" lang="en-US" altLang="ja-JP" dirty="0" smtClean="0"/>
              <a:t>/1431-02.htm, http://</a:t>
            </a:r>
            <a:r>
              <a:rPr kumimoji="1" lang="en-US" altLang="ja-JP" dirty="0" err="1" smtClean="0"/>
              <a:t>www.stat.go.jp</a:t>
            </a:r>
            <a:r>
              <a:rPr kumimoji="1" lang="en-US" altLang="ja-JP" dirty="0" smtClean="0"/>
              <a:t>/data/</a:t>
            </a:r>
            <a:r>
              <a:rPr kumimoji="1" lang="en-US" altLang="ja-JP" dirty="0" err="1" smtClean="0"/>
              <a:t>nenkan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zuhyou</a:t>
            </a:r>
            <a:r>
              <a:rPr kumimoji="1" lang="en-US" altLang="ja-JP" dirty="0" smtClean="0"/>
              <a:t>/y650214000.xls, http://</a:t>
            </a:r>
            <a:r>
              <a:rPr kumimoji="1" lang="en-US" altLang="ja-JP" dirty="0" err="1" smtClean="0"/>
              <a:t>www.dw.com</a:t>
            </a:r>
            <a:r>
              <a:rPr kumimoji="1" lang="en-US" altLang="ja-JP" dirty="0" smtClean="0"/>
              <a:t>/en/germanys-foreign-population-cleared-8-million-in-2014/a-18318656 (highest number of foreigners in Germany)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F2DF-4E0B-DC49-A9E3-7D907FB248EA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26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Pew Research 2014</a:t>
            </a:r>
            <a:endParaRPr kumimoji="1" lang="ja-JP" altLang="en-US" dirty="0" smtClean="0"/>
          </a:p>
          <a:p>
            <a:r>
              <a:rPr kumimoji="1" lang="en-US" altLang="ja-JP" dirty="0"/>
              <a:t>http://www.moj.go.jp/housei/toukei/toukei_ichiran_touroku.html for Japan</a:t>
            </a:r>
          </a:p>
          <a:p>
            <a:r>
              <a:rPr kumimoji="1" lang="en-US" altLang="ja-JP" dirty="0"/>
              <a:t>From AT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A506-8FB8-154D-BB69-6A662152F128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9306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http://unctad.org/en/Pages/DIAE/World%20Investment%20Report/Country-Fact-Sheets.aspx   1 Jan 2016     http://www.e-stat.go.jp/SG1/estat/List.do?lid=000001139146  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http://www.catalyst.org/knowledge/women-management-global-comparison   2 Jan 2016    http://www.catalyst.org/knowledge/women-academia   http://www.catalyst.org/knowledge/board-seats-held-women-country  http://www.u-tokyo.ac.jp/en/about/enrollment.html    http://www.usma.edu/admissions/sitepages/class%20profiles.aspx      http://www.ingenieurs.com/comment-devenir-ingenieur/les-filles-dans-les-ecoles-d-ingenieurs-1469.php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FF2DF-4E0B-DC49-A9E3-7D907FB248EA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5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/>
              <a:t>http://www.crfmedia.com/Video-Belarus/09%20Title.jpg  (28 Feb. 2010)</a:t>
            </a:r>
          </a:p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AA698B-A7B8-3945-8734-A57D0CDAC80C}" type="slidenum">
              <a:rPr lang="en-US" altLang="ja-JP"/>
              <a:pPr/>
              <a:t>13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Harvard Fact book http://www.provost.harvard.edu/institutional_research/2007OnlineFactbook.pdf page 16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http://opendoors.iienetwork.org/?p=113743  2006/07 year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http://www.census.gov/cgi-bin/ipc/idbagg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http://www.microsoft.com/presspass/exec/default.mspx?group=a-d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08C-FC88-9F4B-AE73-73097731645C}" type="datetimeFigureOut">
              <a:t>02/06/16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5033-19FB-A448-9906-F64FCA48F7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0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08C-FC88-9F4B-AE73-73097731645C}" type="datetimeFigureOut">
              <a:t>02/06/16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5033-19FB-A448-9906-F64FCA48F7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4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08C-FC88-9F4B-AE73-73097731645C}" type="datetimeFigureOut">
              <a:t>02/06/16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5033-19FB-A448-9906-F64FCA48F7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2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08C-FC88-9F4B-AE73-73097731645C}" type="datetimeFigureOut">
              <a:t>02/06/16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5033-19FB-A448-9906-F64FCA48F7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08C-FC88-9F4B-AE73-73097731645C}" type="datetimeFigureOut">
              <a:t>02/06/16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5033-19FB-A448-9906-F64FCA48F7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6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08C-FC88-9F4B-AE73-73097731645C}" type="datetimeFigureOut">
              <a:t>02/06/16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5033-19FB-A448-9906-F64FCA48F7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2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08C-FC88-9F4B-AE73-73097731645C}" type="datetimeFigureOut">
              <a:t>02/06/16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5033-19FB-A448-9906-F64FCA48F7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0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08C-FC88-9F4B-AE73-73097731645C}" type="datetimeFigureOut">
              <a:t>02/06/16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5033-19FB-A448-9906-F64FCA48F7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08C-FC88-9F4B-AE73-73097731645C}" type="datetimeFigureOut">
              <a:t>02/06/16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5033-19FB-A448-9906-F64FCA48F7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08C-FC88-9F4B-AE73-73097731645C}" type="datetimeFigureOut">
              <a:t>02/06/16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5033-19FB-A448-9906-F64FCA48F7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7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08C-FC88-9F4B-AE73-73097731645C}" type="datetimeFigureOut">
              <a:t>02/06/16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5033-19FB-A448-9906-F64FCA48F7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1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EB08C-FC88-9F4B-AE73-73097731645C}" type="datetimeFigureOut">
              <a:t>02/06/16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C5033-19FB-A448-9906-F64FCA48F7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8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obertdujarric@gmail.com" TargetMode="External"/><Relationship Id="rId3" Type="http://schemas.openxmlformats.org/officeDocument/2006/relationships/hyperlink" Target="http://www.tuj.ac.jp/ica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datapress.com/london/dataset/2011-census-diversity/2011-census-diversity-in-london.pdf" TargetMode="External"/><Relationship Id="rId4" Type="http://schemas.openxmlformats.org/officeDocument/2006/relationships/hyperlink" Target="http://www.migrationobservatory.ox.ac.uk/sites/files/migobs/Briefing%20-%20London%20census%20profile_0.pdf" TargetMode="External"/><Relationship Id="rId5" Type="http://schemas.openxmlformats.org/officeDocument/2006/relationships/hyperlink" Target="http://stats-japan.com/t/tdfk/tokyo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53" y="20296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2400"/>
              <a:t>Le Japon vit-il ses derniers jours? </a:t>
            </a:r>
            <a:br>
              <a:rPr lang="en-GB" sz="2400"/>
            </a:br>
            <a:r>
              <a:rPr lang="en-GB" sz="2400"/>
              <a:t/>
            </a:r>
            <a:br>
              <a:rPr lang="en-GB" sz="2400"/>
            </a:br>
            <a:r>
              <a:rPr lang="en-GB" sz="2400"/>
              <a:t>Is Japan’s end near?</a:t>
            </a:r>
            <a:br>
              <a:rPr lang="en-GB" sz="2400"/>
            </a:br>
            <a:r>
              <a:rPr lang="en-GB" sz="2400"/>
              <a:t/>
            </a:r>
            <a:br>
              <a:rPr lang="en-GB" sz="2400"/>
            </a:br>
            <a:r>
              <a:rPr lang="en-GB" sz="2400"/>
              <a:t>Tokyo, juin 2016</a:t>
            </a:r>
            <a:endParaRPr 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b="1" dirty="0">
                <a:solidFill>
                  <a:schemeClr val="tx1"/>
                </a:solidFill>
              </a:rPr>
              <a:t>Robert Dujarric (Temple University Japan)</a:t>
            </a:r>
          </a:p>
          <a:p>
            <a:r>
              <a:rPr lang="en-US" altLang="ja-JP" b="1" dirty="0">
                <a:solidFill>
                  <a:schemeClr val="tx1"/>
                </a:solidFill>
              </a:rPr>
              <a:t>Sarah O’Connell (Bryn Mawr College)</a:t>
            </a:r>
          </a:p>
          <a:p>
            <a:r>
              <a:rPr lang="en-US" altLang="ja-JP" b="1" dirty="0">
                <a:solidFill>
                  <a:schemeClr val="tx1"/>
                </a:solidFill>
              </a:rPr>
              <a:t>Eimi Satoh (Brown University)</a:t>
            </a:r>
          </a:p>
          <a:p>
            <a:r>
              <a:rPr lang="en-US" altLang="ja-JP" u="sng" dirty="0">
                <a:solidFill>
                  <a:srgbClr val="898989"/>
                </a:solidFill>
                <a:hlinkClick r:id="rId2"/>
              </a:rPr>
              <a:t>robertdujarric@gmail.com</a:t>
            </a:r>
            <a:r>
              <a:rPr lang="en-US" altLang="ja-JP">
                <a:solidFill>
                  <a:srgbClr val="898989"/>
                </a:solidFill>
              </a:rPr>
              <a:t> </a:t>
            </a:r>
          </a:p>
          <a:p>
            <a:r>
              <a:rPr lang="en-US" altLang="ja-JP" u="sng" dirty="0">
                <a:solidFill>
                  <a:srgbClr val="898989"/>
                </a:solidFill>
                <a:hlinkClick r:id="rId3"/>
              </a:rPr>
              <a:t>www.tuj.ac.jp</a:t>
            </a:r>
            <a:r>
              <a:rPr lang="en-US" altLang="ja-JP" u="sng">
                <a:solidFill>
                  <a:srgbClr val="898989"/>
                </a:solidFill>
                <a:hlinkClick r:id="rId3"/>
              </a:rPr>
              <a:t>/ic</a:t>
            </a:r>
            <a:r>
              <a:rPr lang="en-US" altLang="ko-KR" u="sng">
                <a:solidFill>
                  <a:srgbClr val="898989"/>
                </a:solidFill>
                <a:hlinkClick r:id="rId3"/>
              </a:rPr>
              <a:t>as</a:t>
            </a:r>
            <a:endParaRPr lang="en-US" altLang="ko-KR" u="sng">
              <a:solidFill>
                <a:srgbClr val="898989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9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Population née </a:t>
            </a:r>
            <a:r>
              <a:rPr kumimoji="1" lang="en-US" altLang="ja-JP" dirty="0" err="1"/>
              <a:t>à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l’étranger</a:t>
            </a:r>
            <a:r>
              <a:rPr kumimoji="1" lang="en-US" altLang="ja-JP" dirty="0"/>
              <a:t>:</a:t>
            </a:r>
            <a:br>
              <a:rPr kumimoji="1" lang="en-US" altLang="ja-JP" dirty="0"/>
            </a:br>
            <a:r>
              <a:rPr kumimoji="1" lang="en-US" altLang="ja-JP" dirty="0" err="1">
                <a:solidFill>
                  <a:srgbClr val="FF0000"/>
                </a:solidFill>
              </a:rPr>
              <a:t>Japon</a:t>
            </a:r>
            <a:r>
              <a:rPr kumimoji="1" lang="en-US" altLang="ja-JP" dirty="0">
                <a:solidFill>
                  <a:srgbClr val="FF0000"/>
                </a:solidFill>
              </a:rPr>
              <a:t>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1,7% (</a:t>
            </a:r>
            <a:r>
              <a:rPr kumimoji="1" lang="en-US" altLang="ja-JP" dirty="0" smtClean="0">
                <a:solidFill>
                  <a:srgbClr val="FF0000"/>
                </a:solidFill>
              </a:rPr>
              <a:t>2,1m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igure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9" b="15589"/>
          <a:stretch>
            <a:fillRect/>
          </a:stretch>
        </p:blipFill>
        <p:spPr>
          <a:xfrm>
            <a:off x="228600" y="1447800"/>
            <a:ext cx="8735310" cy="4804084"/>
          </a:xfrm>
        </p:spPr>
      </p:pic>
    </p:spTree>
    <p:extLst>
      <p:ext uri="{BB962C8B-B14F-4D97-AF65-F5344CB8AC3E}">
        <p14:creationId xmlns:p14="http://schemas.microsoft.com/office/powerpoint/2010/main" val="70021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04800" y="533400"/>
            <a:ext cx="8381999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London vs.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Tokyo:  % of foreign residents </a:t>
            </a:r>
            <a:endParaRPr lang="en-US"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838200" y="2209800"/>
            <a:ext cx="4040187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3"/>
          </p:nvPr>
        </p:nvSpPr>
        <p:spPr>
          <a:xfrm>
            <a:off x="762000" y="3124200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London Figures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Robert Dujarric - Temple University Japan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3" name="Shape 123"/>
          <p:cNvGraphicFramePr/>
          <p:nvPr>
            <p:extLst>
              <p:ext uri="{D42A27DB-BD31-4B8C-83A1-F6EECF244321}">
                <p14:modId xmlns:p14="http://schemas.microsoft.com/office/powerpoint/2010/main" val="3992423423"/>
              </p:ext>
            </p:extLst>
          </p:nvPr>
        </p:nvGraphicFramePr>
        <p:xfrm>
          <a:off x="609600" y="1905000"/>
          <a:ext cx="3810000" cy="39624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70000"/>
                <a:gridCol w="1270000"/>
                <a:gridCol w="1270000"/>
              </a:tblGrid>
              <a:tr h="58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Ethnicity and Country of Birth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(2011)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Population % (2011)</a:t>
                      </a:r>
                    </a:p>
                  </a:txBody>
                  <a:tcPr marL="91450" marR="91450" marT="45725" marB="45725"/>
                </a:tc>
              </a:tr>
              <a:tr h="74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Foreign Residents (Country unspecific)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2,998,264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37% </a:t>
                      </a:r>
                    </a:p>
                  </a:txBody>
                  <a:tcPr marL="91450" marR="91450" marT="45725" marB="45725" anchor="ctr"/>
                </a:tc>
              </a:tr>
              <a:tr h="9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People’s Republic of China (PRC)/British Chinese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 i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 i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124,250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1.52%</a:t>
                      </a:r>
                    </a:p>
                  </a:txBody>
                  <a:tcPr marL="91450" marR="91450" marT="45725" marB="45725" anchor="ctr"/>
                </a:tc>
              </a:tr>
              <a:tr h="41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India/ British Indian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/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200" b="0" i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542,857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6.64%</a:t>
                      </a:r>
                    </a:p>
                  </a:txBody>
                  <a:tcPr marL="91450" marR="91450" marT="45725" marB="45725" anchor="ctr"/>
                </a:tc>
              </a:tr>
              <a:tr h="41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Germany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/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55,476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0.40%</a:t>
                      </a:r>
                    </a:p>
                  </a:txBody>
                  <a:tcPr marL="91450" marR="91450" marT="45725" marB="45725" anchor="ctr"/>
                </a:tc>
              </a:tr>
              <a:tr h="248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Russia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26,603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0.30%</a:t>
                      </a:r>
                    </a:p>
                  </a:txBody>
                  <a:tcPr marL="91450" marR="91450" marT="45725" marB="45725" anchor="ctr"/>
                </a:tc>
              </a:tr>
              <a:tr h="41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United States of America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63,920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0.42%</a:t>
                      </a: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graphicFrame>
        <p:nvGraphicFramePr>
          <p:cNvPr id="124" name="Shape 124"/>
          <p:cNvGraphicFramePr/>
          <p:nvPr>
            <p:extLst>
              <p:ext uri="{D42A27DB-BD31-4B8C-83A1-F6EECF244321}">
                <p14:modId xmlns:p14="http://schemas.microsoft.com/office/powerpoint/2010/main" val="1859157238"/>
              </p:ext>
            </p:extLst>
          </p:nvPr>
        </p:nvGraphicFramePr>
        <p:xfrm>
          <a:off x="4953000" y="1981200"/>
          <a:ext cx="3505200" cy="33833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68400"/>
                <a:gridCol w="1168400"/>
                <a:gridCol w="1168400"/>
              </a:tblGrid>
              <a:tr h="52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Ethnicity and Country of Birth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(2012)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 of Population</a:t>
                      </a:r>
                    </a:p>
                  </a:txBody>
                  <a:tcPr marL="91450" marR="91450" marT="45725" marB="45725"/>
                </a:tc>
              </a:tr>
              <a:tr h="56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Foreign Residents (Country unspecific)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322,525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2.4%</a:t>
                      </a:r>
                    </a:p>
                  </a:txBody>
                  <a:tcPr marL="91450" marR="91450" marT="45725" marB="45725"/>
                </a:tc>
              </a:tr>
              <a:tr h="52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People’s Republic of China (PRC)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167,559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1%</a:t>
                      </a:r>
                    </a:p>
                  </a:txBody>
                  <a:tcPr marL="91450" marR="91450" marT="45725" marB="45725"/>
                </a:tc>
              </a:tr>
              <a:tr h="262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India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(*)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(*)</a:t>
                      </a:r>
                    </a:p>
                  </a:txBody>
                  <a:tcPr marL="91450" marR="91450" marT="45725" marB="45725"/>
                </a:tc>
              </a:tr>
              <a:tr h="262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Germany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(*)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(*)</a:t>
                      </a:r>
                    </a:p>
                  </a:txBody>
                  <a:tcPr marL="91450" marR="91450" marT="45725" marB="45725"/>
                </a:tc>
              </a:tr>
              <a:tr h="262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Russia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(*)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(*)</a:t>
                      </a:r>
                    </a:p>
                  </a:txBody>
                  <a:tcPr marL="91450" marR="91450" marT="45725" marB="45725"/>
                </a:tc>
              </a:tr>
              <a:tr h="43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United States of America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0" i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17,281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&gt;0.5%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25" name="Shape 125"/>
          <p:cNvSpPr txBox="1"/>
          <p:nvPr/>
        </p:nvSpPr>
        <p:spPr>
          <a:xfrm>
            <a:off x="2514600" y="3352800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609600" y="1295400"/>
            <a:ext cx="36576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Greater London (Inner and Outer London) 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953000" y="1295400"/>
            <a:ext cx="38862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Greater Tokyo (Chiba, Saitama and Kanagawa and the 23 wards) 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0" y="6019800"/>
            <a:ext cx="9144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Greater London Authority, 2011 Diversity Census </a:t>
            </a:r>
            <a:r>
              <a:rPr lang="en-US" sz="1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https://files.datapress.com/london/dataset/2011-census-diversity/2011-census-diversity-in-london.pdf</a:t>
            </a: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</a:p>
          <a:p>
            <a:pPr marL="342900" marR="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Carlos Vargas-Silva (Oxford) </a:t>
            </a:r>
            <a:r>
              <a:rPr lang="en-US" sz="1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http://www.migrationobservatory.ox.ac.uk/sites/files/migobs/Briefing%20-%20London%20census%20profile_0.pdf</a:t>
            </a: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Statistics Japan, 2012. </a:t>
            </a:r>
            <a:r>
              <a:rPr lang="en-US" sz="1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http://stats-japan.com/t/tdfk/tokyo</a:t>
            </a: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1103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Féminisation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% de femmes:</a:t>
            </a:r>
          </a:p>
          <a:p>
            <a:pPr lvl="1"/>
            <a:r>
              <a:rPr lang="en-US"/>
              <a:t>Postes de direction: Japon 7%, France 26%, USA 20%, Allemagne 31%. </a:t>
            </a:r>
          </a:p>
          <a:p>
            <a:pPr lvl="1"/>
            <a:r>
              <a:rPr lang="en-US"/>
              <a:t>Conseils d’administration: Japon 1,1%, Norvège 40%, France 18%, Allemagne 14%, USA 17%. </a:t>
            </a:r>
          </a:p>
          <a:p>
            <a:pPr lvl="1"/>
            <a:r>
              <a:rPr lang="en-US"/>
              <a:t>Université de Tokyo (gakubu) 18%, Polytechnique 14%, West Point 17%, MIT 46%. </a:t>
            </a:r>
          </a:p>
        </p:txBody>
      </p:sp>
    </p:spTree>
    <p:extLst>
      <p:ext uri="{BB962C8B-B14F-4D97-AF65-F5344CB8AC3E}">
        <p14:creationId xmlns:p14="http://schemas.microsoft.com/office/powerpoint/2010/main" val="122089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DE0C68-24E7-184B-823B-18E60A5C300D}" type="slidenum">
              <a:rPr lang="en-US" altLang="ja-JP"/>
              <a:pPr/>
              <a:t>13</a:t>
            </a:fld>
            <a:endParaRPr lang="en-US" altLang="ja-JP" dirty="0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/>
              <a:t>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8488" y="-152400"/>
            <a:ext cx="2867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24000" y="2819400"/>
            <a:ext cx="6034088" cy="4221163"/>
          </a:xfrm>
        </p:spPr>
      </p:pic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dirty="0" smtClean="0">
                <a:latin typeface="Calibri" charset="0"/>
                <a:ea typeface="Arial" charset="0"/>
              </a:rPr>
              <a:t>Robert Dujarric - Temple University Japan</a:t>
            </a:r>
          </a:p>
        </p:txBody>
      </p:sp>
    </p:spTree>
    <p:extLst>
      <p:ext uri="{BB962C8B-B14F-4D97-AF65-F5344CB8AC3E}">
        <p14:creationId xmlns:p14="http://schemas.microsoft.com/office/powerpoint/2010/main" val="155194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Japan’s elite bred behind a Wall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381000" y="807275"/>
            <a:ext cx="8229600" cy="379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406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Except for Chinese and Koreans few foreign students and professors.  Academic research cut off from outside world.</a:t>
            </a:r>
          </a:p>
          <a:p>
            <a:pPr marL="342900" marR="0" lvl="0" indent="-406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Elite education: Foreign students: Tokyo University Law Faculty  1%, Harvard University 19%.  </a:t>
            </a:r>
          </a:p>
          <a:p>
            <a:pPr marL="342900" marR="0" lvl="0" indent="-406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Overseas high school/college education relatively rare (no Erasmus, difficult to get credit for study abroad, school year different from the West).</a:t>
            </a:r>
          </a:p>
          <a:p>
            <a:pPr marL="342900" marR="0" lvl="0" indent="-406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Ambivalent attitude towards foreign study/experience.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Robert Dujarric - Temple University Japan</a:t>
            </a:r>
          </a:p>
        </p:txBody>
      </p:sp>
    </p:spTree>
    <p:extLst>
      <p:ext uri="{BB962C8B-B14F-4D97-AF65-F5344CB8AC3E}">
        <p14:creationId xmlns:p14="http://schemas.microsoft.com/office/powerpoint/2010/main" val="1268815647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l="57826" t="17548" r="24613" b="70737"/>
          <a:stretch/>
        </p:blipFill>
        <p:spPr>
          <a:xfrm>
            <a:off x="7910269" y="3975097"/>
            <a:ext cx="1090281" cy="49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 rotWithShape="1">
          <a:blip r:embed="rId4">
            <a:alphaModFix/>
          </a:blip>
          <a:srcRect l="15946" r="14810" b="17688"/>
          <a:stretch/>
        </p:blipFill>
        <p:spPr>
          <a:xfrm>
            <a:off x="6135224" y="960450"/>
            <a:ext cx="2580954" cy="30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 rotWithShape="1">
          <a:blip r:embed="rId5">
            <a:alphaModFix/>
          </a:blip>
          <a:srcRect l="15308" r="15078" b="18240"/>
          <a:stretch/>
        </p:blipFill>
        <p:spPr>
          <a:xfrm>
            <a:off x="3248100" y="1011525"/>
            <a:ext cx="2534243" cy="3084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</a:t>
            </a:r>
            <a:r>
              <a:rPr lang="en-US" sz="2800"/>
              <a:t>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tudents and </a:t>
            </a:r>
            <a:r>
              <a:rPr lang="en-US" sz="2800"/>
              <a:t>Professors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800"/>
              <a:t>Japanese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/>
              <a:t>Higher Education Institutions: University of Tokyo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/>
              <a:t>(as of May 2015)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Robert Dujarric - Temple University Japan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6" name="Shape 326"/>
          <p:cNvGraphicFramePr/>
          <p:nvPr/>
        </p:nvGraphicFramePr>
        <p:xfrm>
          <a:off x="387187" y="4548462"/>
          <a:ext cx="3342275" cy="165814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40250"/>
                <a:gridCol w="1702025"/>
              </a:tblGrid>
              <a:tr h="21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Country of Origin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Number of Students</a:t>
                      </a:r>
                    </a:p>
                  </a:txBody>
                  <a:tcPr marL="91450" marR="91450" marT="45725" marB="45725" anchor="ctr"/>
                </a:tc>
              </a:tr>
              <a:tr h="3021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China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1268</a:t>
                      </a:r>
                    </a:p>
                  </a:txBody>
                  <a:tcPr marL="28575" marR="28575" marT="19050" marB="19050" anchor="ctr"/>
                </a:tc>
              </a:tr>
              <a:tr h="3147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South Korea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486</a:t>
                      </a:r>
                    </a:p>
                  </a:txBody>
                  <a:tcPr marL="28575" marR="28575" marT="19050" marB="19050" anchor="ctr"/>
                </a:tc>
              </a:tr>
              <a:tr h="2641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Taiwan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149</a:t>
                      </a:r>
                    </a:p>
                  </a:txBody>
                  <a:tcPr marL="28575" marR="28575" marT="19050" marB="19050" anchor="ctr"/>
                </a:tc>
              </a:tr>
              <a:tr h="2544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Thailand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113</a:t>
                      </a:r>
                    </a:p>
                  </a:txBody>
                  <a:tcPr marL="28575" marR="28575" marT="19050" marB="19050" anchor="ctr"/>
                </a:tc>
              </a:tr>
              <a:tr h="2417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India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68</a:t>
                      </a:r>
                    </a:p>
                  </a:txBody>
                  <a:tcPr marL="28575" marR="28575" marT="19050" marB="19050" anchor="ctr"/>
                </a:tc>
              </a:tr>
            </a:tbl>
          </a:graphicData>
        </a:graphic>
      </p:graphicFrame>
      <p:sp>
        <p:nvSpPr>
          <p:cNvPr id="327" name="Shape 327"/>
          <p:cNvSpPr txBox="1"/>
          <p:nvPr/>
        </p:nvSpPr>
        <p:spPr>
          <a:xfrm>
            <a:off x="387200" y="3975100"/>
            <a:ext cx="3759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Top 5 Represented Countries within the Student Population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4490187" y="4242700"/>
            <a:ext cx="3759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Totals</a:t>
            </a:r>
          </a:p>
        </p:txBody>
      </p:sp>
      <p:graphicFrame>
        <p:nvGraphicFramePr>
          <p:cNvPr id="329" name="Shape 329"/>
          <p:cNvGraphicFramePr/>
          <p:nvPr/>
        </p:nvGraphicFramePr>
        <p:xfrm>
          <a:off x="4407162" y="4607787"/>
          <a:ext cx="4059575" cy="15135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51775"/>
                <a:gridCol w="1131300"/>
                <a:gridCol w="1260425"/>
                <a:gridCol w="916075"/>
              </a:tblGrid>
              <a:tr h="44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Students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Undergraduate Students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Professors</a:t>
                      </a:r>
                    </a:p>
                  </a:txBody>
                  <a:tcPr marL="91450" marR="91450" marT="45725" marB="45725" anchor="ctr"/>
                </a:tc>
              </a:tr>
              <a:tr h="3425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Domestic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24750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13627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2347</a:t>
                      </a:r>
                    </a:p>
                  </a:txBody>
                  <a:tcPr marL="28575" marR="28575" marT="19050" marB="19050" anchor="ctr"/>
                </a:tc>
              </a:tr>
              <a:tr h="356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Foreign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3394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509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76</a:t>
                      </a:r>
                    </a:p>
                  </a:txBody>
                  <a:tcPr marL="28575" marR="28575" marT="19050" marB="19050" anchor="ctr"/>
                </a:tc>
              </a:tr>
              <a:tr h="356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Total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28144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14136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2423</a:t>
                      </a:r>
                    </a:p>
                  </a:txBody>
                  <a:tcPr marL="28575" marR="28575" marT="19050" marB="19050" anchor="ctr"/>
                </a:tc>
              </a:tr>
            </a:tbl>
          </a:graphicData>
        </a:graphic>
      </p:graphicFrame>
      <p:pic>
        <p:nvPicPr>
          <p:cNvPr id="330" name="Shape 330"/>
          <p:cNvPicPr preferRelativeResize="0"/>
          <p:nvPr/>
        </p:nvPicPr>
        <p:blipFill rotWithShape="1">
          <a:blip r:embed="rId6">
            <a:alphaModFix/>
          </a:blip>
          <a:srcRect l="16304" r="13896" b="14994"/>
          <a:stretch/>
        </p:blipFill>
        <p:spPr>
          <a:xfrm>
            <a:off x="315650" y="975625"/>
            <a:ext cx="2725975" cy="300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733721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 l="14054" r="15745" b="14994"/>
          <a:stretch/>
        </p:blipFill>
        <p:spPr>
          <a:xfrm>
            <a:off x="6077300" y="984850"/>
            <a:ext cx="2685700" cy="318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 rotWithShape="1">
          <a:blip r:embed="rId4">
            <a:alphaModFix/>
          </a:blip>
          <a:srcRect l="57826" t="17548" r="24613" b="70737"/>
          <a:stretch/>
        </p:blipFill>
        <p:spPr>
          <a:xfrm>
            <a:off x="7910269" y="3975097"/>
            <a:ext cx="1090281" cy="491524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</a:t>
            </a:r>
            <a:r>
              <a:rPr lang="en-US" sz="2800"/>
              <a:t>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tudents and </a:t>
            </a:r>
            <a:r>
              <a:rPr lang="en-US" sz="2800"/>
              <a:t>Professors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800"/>
              <a:t>Japanese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/>
              <a:t>Higher Education Institutions: Waseda University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/>
              <a:t>(as of May 2015)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Robert Dujarric - Temple University Japan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1" name="Shape 341"/>
          <p:cNvGraphicFramePr/>
          <p:nvPr/>
        </p:nvGraphicFramePr>
        <p:xfrm>
          <a:off x="387187" y="4548462"/>
          <a:ext cx="3342275" cy="165814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40250"/>
                <a:gridCol w="1702025"/>
              </a:tblGrid>
              <a:tr h="21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Country of Origin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Number of Students</a:t>
                      </a:r>
                    </a:p>
                  </a:txBody>
                  <a:tcPr marL="91450" marR="91450" marT="45725" marB="45725" anchor="ctr"/>
                </a:tc>
              </a:tr>
              <a:tr h="3021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China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2467</a:t>
                      </a:r>
                    </a:p>
                  </a:txBody>
                  <a:tcPr marL="28575" marR="28575" marT="19050" marB="19050" anchor="ctr"/>
                </a:tc>
              </a:tr>
              <a:tr h="3147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South Korea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897</a:t>
                      </a:r>
                    </a:p>
                  </a:txBody>
                  <a:tcPr marL="28575" marR="28575" marT="19050" marB="19050" anchor="ctr"/>
                </a:tc>
              </a:tr>
              <a:tr h="2641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Taiwan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381</a:t>
                      </a:r>
                    </a:p>
                  </a:txBody>
                  <a:tcPr marL="28575" marR="28575" marT="19050" marB="19050" anchor="ctr"/>
                </a:tc>
              </a:tr>
              <a:tr h="2544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United States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179</a:t>
                      </a:r>
                    </a:p>
                  </a:txBody>
                  <a:tcPr marL="28575" marR="28575" marT="19050" marB="19050" anchor="ctr"/>
                </a:tc>
              </a:tr>
              <a:tr h="2417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Thailand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103</a:t>
                      </a:r>
                    </a:p>
                  </a:txBody>
                  <a:tcPr marL="28575" marR="28575" marT="19050" marB="19050" anchor="ctr"/>
                </a:tc>
              </a:tr>
            </a:tbl>
          </a:graphicData>
        </a:graphic>
      </p:graphicFrame>
      <p:sp>
        <p:nvSpPr>
          <p:cNvPr id="342" name="Shape 342"/>
          <p:cNvSpPr txBox="1"/>
          <p:nvPr/>
        </p:nvSpPr>
        <p:spPr>
          <a:xfrm>
            <a:off x="387200" y="3975100"/>
            <a:ext cx="3759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Top 5 Represented Countries within the Student Population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4490187" y="4242700"/>
            <a:ext cx="3759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Totals</a:t>
            </a:r>
          </a:p>
        </p:txBody>
      </p:sp>
      <p:graphicFrame>
        <p:nvGraphicFramePr>
          <p:cNvPr id="344" name="Shape 344"/>
          <p:cNvGraphicFramePr/>
          <p:nvPr/>
        </p:nvGraphicFramePr>
        <p:xfrm>
          <a:off x="4407162" y="4607787"/>
          <a:ext cx="4059575" cy="15135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51775"/>
                <a:gridCol w="1131300"/>
                <a:gridCol w="1260425"/>
                <a:gridCol w="916075"/>
              </a:tblGrid>
              <a:tr h="44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Students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Undergraduate Students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Professors</a:t>
                      </a:r>
                    </a:p>
                  </a:txBody>
                  <a:tcPr marL="91450" marR="91450" marT="45725" marB="45725" anchor="ctr"/>
                </a:tc>
              </a:tr>
              <a:tr h="3425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Domestic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47161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41455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1584</a:t>
                      </a:r>
                    </a:p>
                  </a:txBody>
                  <a:tcPr marL="28575" marR="28575" marT="19050" marB="19050" anchor="ctr"/>
                </a:tc>
              </a:tr>
              <a:tr h="356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Foreign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4917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1985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56</a:t>
                      </a:r>
                    </a:p>
                  </a:txBody>
                  <a:tcPr marL="28575" marR="28575" marT="19050" marB="19050" anchor="ctr"/>
                </a:tc>
              </a:tr>
              <a:tr h="356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Total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52078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43440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1640</a:t>
                      </a:r>
                    </a:p>
                  </a:txBody>
                  <a:tcPr marL="28575" marR="28575" marT="19050" marB="19050" anchor="ctr"/>
                </a:tc>
              </a:tr>
            </a:tbl>
          </a:graphicData>
        </a:graphic>
      </p:graphicFrame>
      <p:pic>
        <p:nvPicPr>
          <p:cNvPr id="345" name="Shape 345"/>
          <p:cNvPicPr preferRelativeResize="0"/>
          <p:nvPr/>
        </p:nvPicPr>
        <p:blipFill rotWithShape="1">
          <a:blip r:embed="rId5">
            <a:alphaModFix/>
          </a:blip>
          <a:srcRect l="16418" r="17883" b="14994"/>
          <a:stretch/>
        </p:blipFill>
        <p:spPr>
          <a:xfrm>
            <a:off x="360975" y="975625"/>
            <a:ext cx="2534250" cy="300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6">
            <a:alphaModFix/>
          </a:blip>
          <a:srcRect l="16789" r="16636" b="14994"/>
          <a:stretch/>
        </p:blipFill>
        <p:spPr>
          <a:xfrm>
            <a:off x="3274700" y="1011525"/>
            <a:ext cx="2650197" cy="3084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067627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 l="14917" r="20307" b="15909"/>
          <a:stretch/>
        </p:blipFill>
        <p:spPr>
          <a:xfrm>
            <a:off x="5972243" y="963050"/>
            <a:ext cx="2815831" cy="31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 l="17523" r="20903" b="15909"/>
          <a:stretch/>
        </p:blipFill>
        <p:spPr>
          <a:xfrm>
            <a:off x="3200700" y="1039250"/>
            <a:ext cx="2628312" cy="307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 rotWithShape="1">
          <a:blip r:embed="rId5">
            <a:alphaModFix/>
          </a:blip>
          <a:srcRect l="57826" t="17548" r="24613" b="70737"/>
          <a:stretch/>
        </p:blipFill>
        <p:spPr>
          <a:xfrm>
            <a:off x="7910269" y="3975097"/>
            <a:ext cx="1090281" cy="49152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</a:t>
            </a:r>
            <a:r>
              <a:rPr lang="en-US" sz="2800"/>
              <a:t>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tudents and </a:t>
            </a:r>
            <a:r>
              <a:rPr lang="en-US" sz="2800"/>
              <a:t>Professors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800"/>
              <a:t>Japanese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/>
              <a:t>Higher Education Institutions: Keio University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/>
              <a:t>(as of May 2016)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Robert Dujarric - Temple University Japan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8" name="Shape 358"/>
          <p:cNvGraphicFramePr/>
          <p:nvPr/>
        </p:nvGraphicFramePr>
        <p:xfrm>
          <a:off x="387187" y="4548462"/>
          <a:ext cx="3342275" cy="165814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40250"/>
                <a:gridCol w="1702025"/>
              </a:tblGrid>
              <a:tr h="21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/>
                        <a:t>Country of Origin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Number of Students</a:t>
                      </a:r>
                    </a:p>
                  </a:txBody>
                  <a:tcPr marL="91450" marR="91450" marT="45725" marB="45725" anchor="ctr"/>
                </a:tc>
              </a:tr>
              <a:tr h="3021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China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549</a:t>
                      </a:r>
                    </a:p>
                  </a:txBody>
                  <a:tcPr marL="28575" marR="28575" marT="19050" marB="19050" anchor="ctr"/>
                </a:tc>
              </a:tr>
              <a:tr h="3147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South Korea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262</a:t>
                      </a:r>
                    </a:p>
                  </a:txBody>
                  <a:tcPr marL="28575" marR="28575" marT="19050" marB="19050" anchor="ctr"/>
                </a:tc>
              </a:tr>
              <a:tr h="2641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Taiwan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98</a:t>
                      </a:r>
                    </a:p>
                  </a:txBody>
                  <a:tcPr marL="28575" marR="28575" marT="19050" marB="19050" anchor="ctr"/>
                </a:tc>
              </a:tr>
              <a:tr h="2544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France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84</a:t>
                      </a:r>
                    </a:p>
                  </a:txBody>
                  <a:tcPr marL="28575" marR="28575" marT="19050" marB="19050" anchor="ctr"/>
                </a:tc>
              </a:tr>
              <a:tr h="2417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United States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65</a:t>
                      </a:r>
                    </a:p>
                  </a:txBody>
                  <a:tcPr marL="28575" marR="28575" marT="19050" marB="19050" anchor="ctr"/>
                </a:tc>
              </a:tr>
            </a:tbl>
          </a:graphicData>
        </a:graphic>
      </p:graphicFrame>
      <p:sp>
        <p:nvSpPr>
          <p:cNvPr id="359" name="Shape 359"/>
          <p:cNvSpPr txBox="1"/>
          <p:nvPr/>
        </p:nvSpPr>
        <p:spPr>
          <a:xfrm>
            <a:off x="387200" y="3975100"/>
            <a:ext cx="3759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Top 5 Represented Countries within the Student Population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4490187" y="4242700"/>
            <a:ext cx="3759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Totals</a:t>
            </a:r>
          </a:p>
        </p:txBody>
      </p:sp>
      <p:graphicFrame>
        <p:nvGraphicFramePr>
          <p:cNvPr id="361" name="Shape 361"/>
          <p:cNvGraphicFramePr/>
          <p:nvPr/>
        </p:nvGraphicFramePr>
        <p:xfrm>
          <a:off x="4407162" y="4607787"/>
          <a:ext cx="4059575" cy="15135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51775"/>
                <a:gridCol w="1131300"/>
                <a:gridCol w="1260425"/>
                <a:gridCol w="916075"/>
              </a:tblGrid>
              <a:tr h="44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Students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Undergraduate Students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Professors</a:t>
                      </a:r>
                    </a:p>
                  </a:txBody>
                  <a:tcPr marL="91450" marR="91450" marT="45725" marB="45725" anchor="ctr"/>
                </a:tc>
              </a:tr>
              <a:tr h="3425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Domestic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32107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28239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1455</a:t>
                      </a:r>
                    </a:p>
                  </a:txBody>
                  <a:tcPr marL="28575" marR="28575" marT="19050" marB="19050" anchor="ctr"/>
                </a:tc>
              </a:tr>
              <a:tr h="356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Foreign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1518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496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101</a:t>
                      </a:r>
                    </a:p>
                  </a:txBody>
                  <a:tcPr marL="28575" marR="28575" marT="19050" marB="19050" anchor="ctr"/>
                </a:tc>
              </a:tr>
              <a:tr h="356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Total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33625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28735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1556</a:t>
                      </a:r>
                    </a:p>
                  </a:txBody>
                  <a:tcPr marL="28575" marR="28575" marT="19050" marB="19050" anchor="ctr"/>
                </a:tc>
              </a:tr>
            </a:tbl>
          </a:graphicData>
        </a:graphic>
      </p:graphicFrame>
      <p:pic>
        <p:nvPicPr>
          <p:cNvPr id="362" name="Shape 362"/>
          <p:cNvPicPr preferRelativeResize="0"/>
          <p:nvPr/>
        </p:nvPicPr>
        <p:blipFill rotWithShape="1">
          <a:blip r:embed="rId6">
            <a:alphaModFix/>
          </a:blip>
          <a:srcRect l="14792" r="17998" b="17019"/>
          <a:stretch/>
        </p:blipFill>
        <p:spPr>
          <a:xfrm>
            <a:off x="288750" y="938951"/>
            <a:ext cx="2685699" cy="2971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898920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</a:t>
            </a:r>
            <a:r>
              <a:rPr lang="en-US" sz="2800"/>
              <a:t>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tudents in U.S</a:t>
            </a:r>
            <a:r>
              <a:rPr lang="en-US" sz="2800"/>
              <a:t>.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/>
              <a:t>Higher Education Institutions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/>
              <a:t>(inclusive of undergraduate and graduate students)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Robert Dujarric - Temple University Japan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l="3348" r="4144"/>
          <a:stretch/>
        </p:blipFill>
        <p:spPr>
          <a:xfrm>
            <a:off x="85725" y="1036650"/>
            <a:ext cx="4476750" cy="275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2" y="3711725"/>
            <a:ext cx="4831765" cy="273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5">
            <a:alphaModFix/>
          </a:blip>
          <a:srcRect l="5812" t="6248" r="14885" b="1991"/>
          <a:stretch/>
        </p:blipFill>
        <p:spPr>
          <a:xfrm>
            <a:off x="4643861" y="1036650"/>
            <a:ext cx="4119138" cy="26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6">
            <a:alphaModFix/>
          </a:blip>
          <a:srcRect t="6200" r="15074"/>
          <a:stretch/>
        </p:blipFill>
        <p:spPr>
          <a:xfrm>
            <a:off x="4492586" y="3854174"/>
            <a:ext cx="4270413" cy="2600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70714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l="4199" r="5294"/>
          <a:stretch/>
        </p:blipFill>
        <p:spPr>
          <a:xfrm>
            <a:off x="212374" y="3681025"/>
            <a:ext cx="4406650" cy="28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</a:t>
            </a:r>
            <a:r>
              <a:rPr lang="en-US" sz="2800"/>
              <a:t>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tudents in U.S</a:t>
            </a:r>
            <a:r>
              <a:rPr lang="en-US" sz="2800"/>
              <a:t>.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/>
              <a:t>Higher Education Institutions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/>
              <a:t>(inclusive of undergraduate and graduate students)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Robert Dujarric - Temple University Japan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 l="2950" r="4542"/>
          <a:stretch/>
        </p:blipFill>
        <p:spPr>
          <a:xfrm>
            <a:off x="144475" y="1036650"/>
            <a:ext cx="4476750" cy="273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5">
            <a:alphaModFix/>
          </a:blip>
          <a:srcRect l="6585" t="7054" r="14068"/>
          <a:stretch/>
        </p:blipFill>
        <p:spPr>
          <a:xfrm>
            <a:off x="4775749" y="1120925"/>
            <a:ext cx="4055899" cy="262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6">
            <a:alphaModFix/>
          </a:blip>
          <a:srcRect l="5982" t="5428" r="13715"/>
          <a:stretch/>
        </p:blipFill>
        <p:spPr>
          <a:xfrm>
            <a:off x="4773200" y="3833929"/>
            <a:ext cx="4055899" cy="2625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80697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Japan 2015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532" b="10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08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</a:t>
            </a:r>
            <a:r>
              <a:rPr lang="en-US" sz="2800"/>
              <a:t>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tudents in U.S</a:t>
            </a:r>
            <a:r>
              <a:rPr lang="en-US" sz="2800"/>
              <a:t>.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/>
              <a:t>Higher Education Institutions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/>
              <a:t>(inclusive of undergraduate and graduate students)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Robert Dujarric - Temple University Japan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l="4272" r="-5517"/>
          <a:stretch/>
        </p:blipFill>
        <p:spPr>
          <a:xfrm>
            <a:off x="128074" y="861625"/>
            <a:ext cx="4844374" cy="283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 l="4113"/>
          <a:stretch/>
        </p:blipFill>
        <p:spPr>
          <a:xfrm>
            <a:off x="128075" y="3643325"/>
            <a:ext cx="4678250" cy="283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5">
            <a:alphaModFix/>
          </a:blip>
          <a:srcRect l="7049" t="4616" r="11919"/>
          <a:stretch/>
        </p:blipFill>
        <p:spPr>
          <a:xfrm>
            <a:off x="4667650" y="1036650"/>
            <a:ext cx="4019149" cy="265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6">
            <a:alphaModFix/>
          </a:blip>
          <a:srcRect l="6283" r="12428"/>
          <a:stretch/>
        </p:blipFill>
        <p:spPr>
          <a:xfrm>
            <a:off x="4653925" y="3773350"/>
            <a:ext cx="3945525" cy="2659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85713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661975" y="399274"/>
            <a:ext cx="8229600" cy="75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 Japanese </a:t>
            </a:r>
            <a:r>
              <a:rPr lang="en-US" sz="3200"/>
              <a:t>T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eaching </a:t>
            </a:r>
            <a:r>
              <a:rPr lang="en-US" sz="3200"/>
              <a:t>at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/>
              <a:t>F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oreign </a:t>
            </a:r>
            <a:r>
              <a:rPr lang="en-US" sz="3200"/>
              <a:t>U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niversities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/>
              <a:t>(numbers as of 2016)</a:t>
            </a:r>
          </a:p>
        </p:txBody>
      </p:sp>
      <p:graphicFrame>
        <p:nvGraphicFramePr>
          <p:cNvPr id="238" name="Shape 238"/>
          <p:cNvGraphicFramePr/>
          <p:nvPr/>
        </p:nvGraphicFramePr>
        <p:xfrm>
          <a:off x="450250" y="1338950"/>
          <a:ext cx="8288925" cy="4657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33400"/>
                <a:gridCol w="2036025"/>
                <a:gridCol w="1750175"/>
                <a:gridCol w="2569325"/>
              </a:tblGrid>
              <a:tr h="821350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Total Faculty Members</a:t>
                      </a:r>
                      <a:r>
                        <a:rPr lang="en-US" sz="10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(Active/Full-Time, Courtesy/Part-Time, Visiting, Emeritus, Affiliated, Lecturer Positions)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Number of Japanese Faculty Members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Faculty Member Names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975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Stanford - Electrical Engineering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156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5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Dwight Nishimura*, Yoshio Nishi, Yoshihisa Yamamoto, Daisuke Kanemoto, Osamu Nakatsuka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50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Chicago - Economics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53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Kotaro Yoshida*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00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Johns Hopkins - SAIS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331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David Arase, Kuniko Ashizawa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00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Columbia – Math, Physics and Computer Science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182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Masatake Kuranishi, Yasutomo Uemura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25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Harvard - Harvard Business School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264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Vicki Sato*, Hirotaka Takeuchi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75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MIT - Physics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120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0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--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25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LSE - Economics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86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Taisuke Otsu, Nobuhiro Kiyotaki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75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Oxford – Economics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72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0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--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25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Cambridge - Economics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58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0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--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00">
                <a:tc gridSpan="4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*Faculty member may not be of Japanese nationality or have Japanese higher education affiliation. </a:t>
                      </a:r>
                    </a:p>
                  </a:txBody>
                  <a:tcPr marL="53875" marR="538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9" name="Shape 2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Robert Dujarric - Temple University Japan</a:t>
            </a:r>
          </a:p>
        </p:txBody>
      </p:sp>
    </p:spTree>
    <p:extLst>
      <p:ext uri="{BB962C8B-B14F-4D97-AF65-F5344CB8AC3E}">
        <p14:creationId xmlns:p14="http://schemas.microsoft.com/office/powerpoint/2010/main" val="161236667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International organizations:</a:t>
            </a:r>
            <a:b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Japanese underrepresented 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Monetary Fund Economists (2013)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Japan 40/9 (Professional Staff/Managerial Staff)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India 32/15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Australia 19/7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United Nations Professional staff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Japan 291/790 (regular/total)</a:t>
            </a:r>
          </a:p>
          <a:p>
            <a: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France 848/1932</a:t>
            </a:r>
          </a:p>
          <a:p>
            <a: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Germany 476/1222</a:t>
            </a:r>
          </a:p>
          <a:p>
            <a: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Italy 561/1427</a:t>
            </a:r>
          </a:p>
          <a:p>
            <a:pPr marL="742950" marR="0" lvl="1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Robert Dujarric - Temple University Japan</a:t>
            </a:r>
          </a:p>
        </p:txBody>
      </p:sp>
    </p:spTree>
    <p:extLst>
      <p:ext uri="{BB962C8B-B14F-4D97-AF65-F5344CB8AC3E}">
        <p14:creationId xmlns:p14="http://schemas.microsoft.com/office/powerpoint/2010/main" val="1053444536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 foreign business presence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foreign investment level (FDI): 4.1% of gdp vs. average for developed countries of 24.7% and 16.0% for the US.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 opportunities to work for foreign corporations in Japan.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 expatriates.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Robert Dujarric - Temple University Japan</a:t>
            </a:r>
          </a:p>
        </p:txBody>
      </p:sp>
    </p:spTree>
    <p:extLst>
      <p:ext uri="{BB962C8B-B14F-4D97-AF65-F5344CB8AC3E}">
        <p14:creationId xmlns:p14="http://schemas.microsoft.com/office/powerpoint/2010/main" val="388209492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GDP (US$, current exchange rates)</a:t>
            </a:r>
            <a:endParaRPr kumimoji="1" lang="ja-JP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3815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2716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GDP (with PPP per capita)</a:t>
            </a:r>
            <a:endParaRPr kumimoji="1" lang="ja-JP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2865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8121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 t="7045"/>
          <a:stretch/>
        </p:blipFill>
        <p:spPr>
          <a:xfrm>
            <a:off x="526700" y="775724"/>
            <a:ext cx="8105826" cy="585367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457200" y="460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Market Capitalization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  <p:sp>
        <p:nvSpPr>
          <p:cNvPr id="371" name="Shape 3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Robert Dujarric - Temple University Japan</a:t>
            </a:r>
          </a:p>
        </p:txBody>
      </p:sp>
    </p:spTree>
    <p:extLst>
      <p:ext uri="{BB962C8B-B14F-4D97-AF65-F5344CB8AC3E}">
        <p14:creationId xmlns:p14="http://schemas.microsoft.com/office/powerpoint/2010/main" val="276459791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Will it change?</a:t>
            </a:r>
            <a:r>
              <a:rPr lang="en-US" sz="4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 is a very pleasant place to live and work, little incentive to get out.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linguistic/cultural barriers to entry for foreigners.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 is fully modern; but “leave Asia Join the West” 脫亞入歐 still resonates in other nations. (Or now “Leave home, join the world,” 脫巢入世).  Different from even the 1950s.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 large/rich enough to set its own standards at little cost (language, school year, foreign investment, etc.).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 institutions – strong men (early Meiji) replaced by strong institutions – weak men (today).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“system” serves the (subconscious) goals of the establishment.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Robert Dujarric - Temple University Japan</a:t>
            </a:r>
          </a:p>
        </p:txBody>
      </p:sp>
    </p:spTree>
    <p:extLst>
      <p:ext uri="{BB962C8B-B14F-4D97-AF65-F5344CB8AC3E}">
        <p14:creationId xmlns:p14="http://schemas.microsoft.com/office/powerpoint/2010/main" val="397946619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Self-orientalizing</a:t>
            </a:r>
          </a:p>
          <a:p>
            <a:endParaRPr lang="en-US"/>
          </a:p>
          <a:p>
            <a:r>
              <a:rPr lang="en-GB"/>
              <a:t>We are the makers of manners</a:t>
            </a:r>
            <a:r>
              <a:rPr lang="en-GB">
                <a:effectLst/>
              </a:rPr>
              <a:t> (Henry V, V, 2)</a:t>
            </a:r>
          </a:p>
          <a:p>
            <a:r>
              <a:rPr lang="en-GB"/>
              <a:t>Désobéir un peu n’est pas un si grand crime (</a:t>
            </a:r>
            <a:r>
              <a:rPr lang="en-GB" i="1"/>
              <a:t>Le Cid</a:t>
            </a:r>
            <a:r>
              <a:rPr lang="en-GB"/>
              <a:t>, II, 1).</a:t>
            </a:r>
          </a:p>
          <a:p>
            <a:r>
              <a:rPr lang="en-GB"/>
              <a:t>La valeur n’attend point le nombre des années (</a:t>
            </a:r>
            <a:r>
              <a:rPr lang="en-GB" i="1"/>
              <a:t>Le Cid, </a:t>
            </a:r>
            <a:r>
              <a:rPr lang="en-GB"/>
              <a:t>II, 2</a:t>
            </a:r>
            <a:r>
              <a:rPr lang="en-GB" i="1"/>
              <a:t>).</a:t>
            </a:r>
            <a:endParaRPr lang="en-GB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 2015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532" b="10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74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France 2015</a:t>
            </a:r>
            <a:br>
              <a:rPr lang="en-US"/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0532" b="10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304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Germany 2015</a:t>
            </a:r>
            <a:br>
              <a:rPr lang="en-US" dirty="0" err="1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0532" b="1053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50564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Total Fertility Rate</a:t>
            </a:r>
            <a:endParaRPr kumimoji="1" lang="ja-JP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6505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123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Births Per Year (1000s)</a:t>
            </a:r>
            <a:r>
              <a:rPr lang="en-US" dirty="0">
                <a:solidFill>
                  <a:srgbClr val="008000"/>
                </a:solidFill>
              </a:rPr>
              <a:t>	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23636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fontAlgn="t">
                        <a:spcBef>
                          <a:spcPts val="1100"/>
                        </a:spcBef>
                        <a:spcAft>
                          <a:spcPts val="0"/>
                        </a:spcAft>
                      </a:pPr>
                      <a:r>
                        <a:rPr lang="en-US" sz="1055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1990-95</a:t>
                      </a:r>
                      <a:endParaRPr lang="en-US" sz="1055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1995-2000</a:t>
                      </a:r>
                      <a:endParaRPr lang="en-US" sz="1055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2000-2005</a:t>
                      </a:r>
                      <a:endParaRPr lang="en-US" sz="1055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2005-2010</a:t>
                      </a:r>
                      <a:endParaRPr lang="en-US" sz="1055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2010-2015</a:t>
                      </a:r>
                      <a:endParaRPr lang="en-US" sz="1055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Japan</a:t>
                      </a:r>
                      <a:endParaRPr lang="en-US" sz="1055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6101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5916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5645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5525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5261</a:t>
                      </a: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Germany</a:t>
                      </a:r>
                      <a:endParaRPr lang="en-US" sz="1055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3960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3907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3554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3339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3357</a:t>
                      </a: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Italy</a:t>
                      </a:r>
                      <a:endParaRPr lang="en-US" sz="1055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2755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2641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2716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2797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2566</a:t>
                      </a:r>
                    </a:p>
                  </a:txBody>
                  <a:tcPr marL="50800" marR="50800" marT="50800" marB="50800"/>
                </a:tc>
              </a:tr>
              <a:tr h="37084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France</a:t>
                      </a:r>
                      <a:endParaRPr lang="en-US" sz="1055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3646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3646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3646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3646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5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3646</a:t>
                      </a: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22892761"/>
              </p:ext>
            </p:extLst>
          </p:nvPr>
        </p:nvGraphicFramePr>
        <p:xfrm>
          <a:off x="1467556" y="3883377"/>
          <a:ext cx="5751689" cy="2777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259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Migratory flows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2449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473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Number of Foreigners</a:t>
            </a:r>
            <a:endParaRPr kumimoji="1" lang="ja-JP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06027"/>
              </p:ext>
            </p:extLst>
          </p:nvPr>
        </p:nvGraphicFramePr>
        <p:xfrm>
          <a:off x="457200" y="1600200"/>
          <a:ext cx="7865035" cy="276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859"/>
                <a:gridCol w="1419412"/>
                <a:gridCol w="1374588"/>
                <a:gridCol w="1224280"/>
                <a:gridCol w="1135102"/>
                <a:gridCol w="1405794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Foreign-National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Foreign-born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Total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Number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%</a:t>
                      </a:r>
                      <a:r>
                        <a:rPr kumimoji="1" lang="en-US" altLang="ja-JP" baseline="0" dirty="0" smtClean="0"/>
                        <a:t> of Total Population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Number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% of Total Population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Number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Japan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2, 121, 831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1.68%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N/A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N/A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126,343,333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Germany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7,539,774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9.3%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10,220,418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12.6%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81,197,537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France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4,355,707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6.6%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7,908,661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11.9%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66,415,161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UK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5,422,094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8.4%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8,411,021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13.0%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64,875,165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44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2129</Words>
  <Application>Microsoft Macintosh PowerPoint</Application>
  <PresentationFormat>On-screen Show (4:3)</PresentationFormat>
  <Paragraphs>424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Le Japon vit-il ses derniers jours?   Is Japan’s end near?  Tokyo, juin 2016</vt:lpstr>
      <vt:lpstr>Japan 2015 </vt:lpstr>
      <vt:lpstr>USA 2015</vt:lpstr>
      <vt:lpstr>France 2015 </vt:lpstr>
      <vt:lpstr>Germany 2015 </vt:lpstr>
      <vt:lpstr>Total Fertility Rate</vt:lpstr>
      <vt:lpstr>Births Per Year (1000s) </vt:lpstr>
      <vt:lpstr>Migratory flows</vt:lpstr>
      <vt:lpstr>Number of Foreigners</vt:lpstr>
      <vt:lpstr>Population née à l’étranger: Japon: 1,7% (2,1m)</vt:lpstr>
      <vt:lpstr> </vt:lpstr>
      <vt:lpstr>Féminisation</vt:lpstr>
      <vt:lpstr> </vt:lpstr>
      <vt:lpstr>Japan’s elite bred behind a Wall</vt:lpstr>
      <vt:lpstr>Foreign Students and Professors in Japanese Higher Education Institutions: University of Tokyo (as of May 2015)</vt:lpstr>
      <vt:lpstr>Foreign Students and Professors in Japanese Higher Education Institutions: Waseda University (as of May 2015)</vt:lpstr>
      <vt:lpstr>Foreign Students and Professors in Japanese Higher Education Institutions: Keio University (as of May 2016)</vt:lpstr>
      <vt:lpstr>Foreign Students in U.S. Higher Education Institutions (inclusive of undergraduate and graduate students)</vt:lpstr>
      <vt:lpstr>Foreign Students in U.S. Higher Education Institutions (inclusive of undergraduate and graduate students)</vt:lpstr>
      <vt:lpstr>Foreign Students in U.S. Higher Education Institutions (inclusive of undergraduate and graduate students)</vt:lpstr>
      <vt:lpstr>Few Japanese Teaching at Foreign Universities (numbers as of 2016)</vt:lpstr>
      <vt:lpstr>International organizations: Japanese underrepresented </vt:lpstr>
      <vt:lpstr>Little foreign business presence</vt:lpstr>
      <vt:lpstr>GDP (US$, current exchange rates)</vt:lpstr>
      <vt:lpstr>GDP (with PPP per capita)</vt:lpstr>
      <vt:lpstr>Market Capitalization</vt:lpstr>
      <vt:lpstr>Will it change?   </vt:lpstr>
      <vt:lpstr>Traditions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LeJapon vit-il ses dernières décénies?   Paris, février 2016</dc:title>
  <dc:creator>Robert Dujarric</dc:creator>
  <cp:lastModifiedBy>Robert Dujarric</cp:lastModifiedBy>
  <cp:revision>27</cp:revision>
  <dcterms:created xsi:type="dcterms:W3CDTF">2016-01-02T07:45:54Z</dcterms:created>
  <dcterms:modified xsi:type="dcterms:W3CDTF">2016-06-02T05:47:03Z</dcterms:modified>
</cp:coreProperties>
</file>